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71" r:id="rId5"/>
    <p:sldId id="275" r:id="rId6"/>
    <p:sldId id="260" r:id="rId7"/>
    <p:sldId id="276" r:id="rId8"/>
    <p:sldId id="261" r:id="rId9"/>
    <p:sldId id="281" r:id="rId10"/>
    <p:sldId id="262" r:id="rId11"/>
    <p:sldId id="282" r:id="rId12"/>
    <p:sldId id="283" r:id="rId13"/>
    <p:sldId id="284" r:id="rId14"/>
    <p:sldId id="285" r:id="rId15"/>
    <p:sldId id="286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30105-699E-4E6B-B726-2C143DB65201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73B80-0146-410D-BA4D-6A43DF103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20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BE565-CE0D-40C1-87B4-FF17D0100EE4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23702-A472-42B7-A88D-8CA1807A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4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23702-A472-42B7-A88D-8CA1807A07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3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3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\Desktop\holy-book-2560x16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r="2442"/>
          <a:stretch/>
        </p:blipFill>
        <p:spPr bwMode="auto">
          <a:xfrm>
            <a:off x="-912" y="-104731"/>
            <a:ext cx="9225479" cy="69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04035"/>
            <a:ext cx="8820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Cambria" panose="02040503050406030204" pitchFamily="18" charset="0"/>
              </a:rPr>
              <a:t>Презентация </a:t>
            </a:r>
            <a:r>
              <a:rPr lang="ru-RU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по</a:t>
            </a:r>
          </a:p>
          <a:p>
            <a:pPr lvl="0" algn="ctr"/>
            <a:r>
              <a:rPr lang="ru-RU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 историко-краеведческому </a:t>
            </a:r>
            <a:r>
              <a:rPr lang="ru-RU" sz="2800" b="1" dirty="0" smtClean="0">
                <a:solidFill>
                  <a:prstClr val="white"/>
                </a:solidFill>
                <a:latin typeface="Cambria" panose="02040503050406030204" pitchFamily="18" charset="0"/>
              </a:rPr>
              <a:t>музею </a:t>
            </a:r>
            <a:r>
              <a:rPr lang="ru-RU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истории школы </a:t>
            </a:r>
          </a:p>
          <a:p>
            <a:pPr lvl="0" algn="ctr"/>
            <a:r>
              <a:rPr lang="ru-RU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МКОУ «СОШ № 10 городского округа</a:t>
            </a:r>
          </a:p>
          <a:p>
            <a:pPr lvl="0" algn="ctr"/>
            <a:r>
              <a:rPr lang="ru-RU" sz="2800" b="1" dirty="0">
                <a:solidFill>
                  <a:prstClr val="white"/>
                </a:solidFill>
                <a:latin typeface="Cambria" panose="02040503050406030204" pitchFamily="18" charset="0"/>
              </a:rPr>
              <a:t> город Михайловка Волгоградской области»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2624" y="2060848"/>
            <a:ext cx="5958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ln w="11430"/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«Минувших лет </a:t>
            </a:r>
          </a:p>
          <a:p>
            <a:pPr lvl="0" algn="ctr"/>
            <a:r>
              <a:rPr lang="ru-RU" sz="4800" b="1" dirty="0">
                <a:ln w="11430"/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святая память»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92" y="0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DCIM\143___12\IMG_1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19"/>
            <a:ext cx="2084423" cy="2779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0681" y="729086"/>
            <a:ext cx="4104456" cy="585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первоклассники,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талантов «Сами с усами»;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Дня рождения школы;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выпускников разных поколений;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мероприятие, посвященная празднованию исторических дат, 2 февраля и 9 мая;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шефство над ветеранами Великой Отечественной войны и встреча с ветеранами педагогического труда.</a:t>
            </a:r>
          </a:p>
          <a:p>
            <a:pPr algn="ctr"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F:\Фото музей\фото музей\IMG_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55" y="3188723"/>
            <a:ext cx="2180654" cy="2907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51568"/>
            <a:ext cx="315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«Традиции школы».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2891" y="512068"/>
            <a:ext cx="2973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школьные 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G:\DCIM\113___12\IMG_15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199670" y="3542630"/>
            <a:ext cx="2206006" cy="2852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13___12\IMG_15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98" y="908719"/>
            <a:ext cx="1780768" cy="2374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668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-72122"/>
            <a:ext cx="9289817" cy="68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51568"/>
            <a:ext cx="315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«Традиции школы».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5795" y="759318"/>
            <a:ext cx="4401977" cy="53553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работы </a:t>
            </a:r>
          </a:p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музея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является.</a:t>
            </a:r>
          </a:p>
          <a:p>
            <a:pPr lvl="0" algn="ctr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работой школьного </a:t>
            </a: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руководит социальный педагог </a:t>
            </a: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Тепикина Т.В., которая опирается </a:t>
            </a: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ученический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музея.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кскурсионная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оисково-исследовательская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ефская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ультмассовая работа.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I:\МУЗЕЙ\40-летие\IMG_5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4" y="732768"/>
            <a:ext cx="3095717" cy="206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:\МУЗЕЙ\Приезд депутата\Приезд Депутата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31" y="2204864"/>
            <a:ext cx="2701880" cy="202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Фото музей\Семинар\IMG_3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743949" cy="2057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579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1140" y="404915"/>
            <a:ext cx="325980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Экскурсионная деятельность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463998"/>
            <a:ext cx="2691020" cy="201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40907"/>
            <a:ext cx="2567330" cy="192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I:\МУЗЕЙ 1\экскурсия В.А\IMG_7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0" y="719286"/>
            <a:ext cx="2448271" cy="1836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11964" y="3697257"/>
            <a:ext cx="36594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/>
                <a:ea typeface="Times New Roman"/>
              </a:rPr>
              <a:t>п</a:t>
            </a:r>
            <a:r>
              <a:rPr lang="ru-RU" dirty="0" smtClean="0">
                <a:latin typeface="Times New Roman"/>
                <a:ea typeface="Times New Roman"/>
              </a:rPr>
              <a:t>роведение </a:t>
            </a:r>
            <a:r>
              <a:rPr lang="ru-RU" dirty="0">
                <a:latin typeface="Times New Roman"/>
                <a:ea typeface="Times New Roman"/>
              </a:rPr>
              <a:t>экскурсий для учащихся школы по </a:t>
            </a:r>
            <a:r>
              <a:rPr lang="ru-RU" dirty="0" smtClean="0">
                <a:latin typeface="Times New Roman"/>
                <a:ea typeface="Times New Roman"/>
              </a:rPr>
              <a:t>графику, участие в неделе «Музей и дети»;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</a:rPr>
              <a:t>разработка </a:t>
            </a:r>
            <a:r>
              <a:rPr lang="ru-RU" dirty="0">
                <a:latin typeface="Times New Roman"/>
                <a:ea typeface="Times New Roman"/>
              </a:rPr>
              <a:t>новых тематических </a:t>
            </a:r>
            <a:r>
              <a:rPr lang="ru-RU" dirty="0" smtClean="0">
                <a:latin typeface="Times New Roman"/>
                <a:ea typeface="Times New Roman"/>
              </a:rPr>
              <a:t>экскурсий;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</a:rPr>
              <a:t>создание </a:t>
            </a:r>
            <a:r>
              <a:rPr lang="ru-RU" dirty="0">
                <a:latin typeface="Times New Roman"/>
                <a:ea typeface="Times New Roman"/>
              </a:rPr>
              <a:t>виртуальных экскурсий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</a:rPr>
              <a:t>создание </a:t>
            </a:r>
            <a:r>
              <a:rPr lang="ru-RU" dirty="0">
                <a:latin typeface="Times New Roman"/>
                <a:ea typeface="Times New Roman"/>
              </a:rPr>
              <a:t>банка данных об экскурсиях в школьном </a:t>
            </a:r>
            <a:r>
              <a:rPr lang="ru-RU" dirty="0" smtClean="0">
                <a:latin typeface="Times New Roman"/>
                <a:ea typeface="Times New Roman"/>
              </a:rPr>
              <a:t>музее;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</a:rPr>
              <a:t>проведение </a:t>
            </a:r>
            <a:r>
              <a:rPr lang="ru-RU" dirty="0">
                <a:latin typeface="Times New Roman"/>
                <a:ea typeface="Times New Roman"/>
              </a:rPr>
              <a:t>школы экскурсоводов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3239183"/>
            <a:ext cx="185672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7" y="2924944"/>
            <a:ext cx="2524971" cy="189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13297" y="633952"/>
            <a:ext cx="2856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экскурсии:</a:t>
            </a:r>
          </a:p>
          <a:p>
            <a:pPr lvl="0">
              <a:lnSpc>
                <a:spcPct val="150000"/>
              </a:lnSpc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111934"/>
            <a:ext cx="402052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имя носит школа;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стория школы в лицах и событиях;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именем Ленина…;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оевой путь 91-ой танковой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бригады;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ыпускники - воины-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интернационалисты;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радиции школы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123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1140" y="404915"/>
            <a:ext cx="329795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8217" y="1628800"/>
            <a:ext cx="390195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р</a:t>
            </a:r>
            <a:r>
              <a:rPr lang="ru-RU" dirty="0" smtClean="0">
                <a:latin typeface="Times New Roman"/>
                <a:ea typeface="Times New Roman"/>
              </a:rPr>
              <a:t>абота </a:t>
            </a:r>
            <a:r>
              <a:rPr lang="ru-RU" dirty="0">
                <a:latin typeface="Times New Roman"/>
                <a:ea typeface="Times New Roman"/>
              </a:rPr>
              <a:t>поисково-исследовательских групп по пополнению музейных </a:t>
            </a:r>
            <a:r>
              <a:rPr lang="ru-RU" dirty="0" smtClean="0">
                <a:latin typeface="Times New Roman"/>
                <a:ea typeface="Times New Roman"/>
              </a:rPr>
              <a:t>экспозиций;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изучение </a:t>
            </a:r>
            <a:r>
              <a:rPr lang="ru-RU" dirty="0">
                <a:latin typeface="Times New Roman"/>
                <a:ea typeface="Times New Roman"/>
              </a:rPr>
              <a:t>неизвестных страниц </a:t>
            </a:r>
            <a:r>
              <a:rPr lang="ru-RU" dirty="0" smtClean="0">
                <a:latin typeface="Times New Roman"/>
                <a:ea typeface="Times New Roman"/>
              </a:rPr>
              <a:t>истории школы, города;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</a:rPr>
              <a:t>изучению </a:t>
            </a:r>
            <a:r>
              <a:rPr lang="ru-RU" dirty="0">
                <a:latin typeface="Times New Roman"/>
                <a:ea typeface="Times New Roman"/>
              </a:rPr>
              <a:t>экспонатов школьного музея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</a:rPr>
              <a:t>заседание научного общества школьников;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и</a:t>
            </a:r>
            <a:r>
              <a:rPr lang="ru-RU" dirty="0" smtClean="0">
                <a:latin typeface="Times New Roman"/>
                <a:ea typeface="Times New Roman"/>
              </a:rPr>
              <a:t>зготовление </a:t>
            </a:r>
            <a:r>
              <a:rPr lang="ru-RU" dirty="0">
                <a:latin typeface="Times New Roman"/>
                <a:ea typeface="Times New Roman"/>
              </a:rPr>
              <a:t>р</a:t>
            </a:r>
            <a:r>
              <a:rPr lang="ru-RU" dirty="0" smtClean="0">
                <a:latin typeface="Times New Roman"/>
                <a:ea typeface="Times New Roman"/>
              </a:rPr>
              <a:t>укописных книг;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3074" name="Picture 2" descr="G:\DCIM\113___12\IMG_1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8" y="4064702"/>
            <a:ext cx="2477474" cy="1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13___12\IMG_1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8" y="1052736"/>
            <a:ext cx="1932189" cy="257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13___12\IMG_1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25" y="1219926"/>
            <a:ext cx="1985236" cy="1488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CIM\113___12\IMG_15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8" y="4401295"/>
            <a:ext cx="1686601" cy="2248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DCIM\113___12\IMG_15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4715"/>
          <a:stretch/>
        </p:blipFill>
        <p:spPr bwMode="auto">
          <a:xfrm>
            <a:off x="2923712" y="2492896"/>
            <a:ext cx="1561195" cy="1767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1462" y="803569"/>
            <a:ext cx="4247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Формы </a:t>
            </a:r>
            <a:r>
              <a:rPr lang="ru-RU" b="1" dirty="0" err="1" smtClean="0">
                <a:solidFill>
                  <a:prstClr val="black"/>
                </a:solidFill>
                <a:latin typeface="Times New Roman"/>
              </a:rPr>
              <a:t>поисково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—исследовательской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деятельности: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42" y="5784568"/>
            <a:ext cx="2938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Защита стендовой презентации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« Афганская война»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135" y="4075928"/>
            <a:ext cx="20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Рукописные книги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3210" y="3429597"/>
            <a:ext cx="1576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«След войны 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 моей семье»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012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41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7934" y="441340"/>
            <a:ext cx="201144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Шефская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15175" y="680485"/>
            <a:ext cx="410445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latin typeface="Times New Roman"/>
                <a:ea typeface="Times New Roman"/>
              </a:rPr>
              <a:t>Работа с </a:t>
            </a:r>
            <a:r>
              <a:rPr lang="ru-RU" b="1" dirty="0" smtClean="0">
                <a:latin typeface="Times New Roman"/>
                <a:ea typeface="Times New Roman"/>
              </a:rPr>
              <a:t>ветеранами Великой Отечественной войны и ветеранами педагогического труда: 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п</a:t>
            </a:r>
            <a:r>
              <a:rPr lang="ru-RU" dirty="0" smtClean="0">
                <a:latin typeface="Times New Roman"/>
                <a:ea typeface="Times New Roman"/>
              </a:rPr>
              <a:t>роведение </a:t>
            </a:r>
            <a:r>
              <a:rPr lang="ru-RU" dirty="0">
                <a:latin typeface="Times New Roman"/>
                <a:ea typeface="Times New Roman"/>
              </a:rPr>
              <a:t>экскурсий для </a:t>
            </a:r>
            <a:r>
              <a:rPr lang="ru-RU" dirty="0" smtClean="0">
                <a:latin typeface="Times New Roman"/>
                <a:ea typeface="Times New Roman"/>
              </a:rPr>
              <a:t>ветеранов Великой </a:t>
            </a:r>
            <a:r>
              <a:rPr lang="ru-RU" dirty="0">
                <a:latin typeface="Times New Roman"/>
                <a:ea typeface="Times New Roman"/>
              </a:rPr>
              <a:t>Отечественной войны и </a:t>
            </a:r>
            <a:r>
              <a:rPr lang="ru-RU" dirty="0" smtClean="0">
                <a:latin typeface="Times New Roman"/>
                <a:ea typeface="Times New Roman"/>
              </a:rPr>
              <a:t>ветеранов </a:t>
            </a:r>
            <a:r>
              <a:rPr lang="ru-RU" dirty="0">
                <a:latin typeface="Times New Roman"/>
                <a:ea typeface="Times New Roman"/>
              </a:rPr>
              <a:t>педагогического </a:t>
            </a:r>
            <a:r>
              <a:rPr lang="ru-RU" dirty="0" smtClean="0">
                <a:latin typeface="Times New Roman"/>
                <a:ea typeface="Times New Roman"/>
              </a:rPr>
              <a:t>труда; 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</a:rPr>
              <a:t>чествование ветеранов </a:t>
            </a:r>
            <a:r>
              <a:rPr lang="ru-RU" dirty="0" smtClean="0">
                <a:latin typeface="Times New Roman"/>
                <a:ea typeface="Times New Roman"/>
              </a:rPr>
              <a:t>Великой </a:t>
            </a:r>
            <a:r>
              <a:rPr lang="ru-RU" dirty="0">
                <a:latin typeface="Times New Roman"/>
                <a:ea typeface="Times New Roman"/>
              </a:rPr>
              <a:t>Отечественной </a:t>
            </a:r>
            <a:r>
              <a:rPr lang="ru-RU" dirty="0" smtClean="0">
                <a:latin typeface="Times New Roman"/>
                <a:ea typeface="Times New Roman"/>
              </a:rPr>
              <a:t>войны в канун героических праздников;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в</a:t>
            </a:r>
            <a:r>
              <a:rPr lang="ru-RU" dirty="0" smtClean="0">
                <a:latin typeface="Times New Roman"/>
                <a:ea typeface="Times New Roman"/>
              </a:rPr>
              <a:t>стречи и поздравления ветеранов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педагогического </a:t>
            </a:r>
            <a:r>
              <a:rPr lang="ru-RU" dirty="0" smtClean="0">
                <a:latin typeface="Times New Roman"/>
                <a:ea typeface="Times New Roman"/>
              </a:rPr>
              <a:t>труда.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:\IMG_4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7" y="817545"/>
            <a:ext cx="2412813" cy="1809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IMG_4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73" y="2060848"/>
            <a:ext cx="2523844" cy="189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IMG_5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9" y="3717032"/>
            <a:ext cx="2482111" cy="1861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IMG_58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r="24463"/>
          <a:stretch/>
        </p:blipFill>
        <p:spPr bwMode="auto">
          <a:xfrm>
            <a:off x="2774340" y="3792802"/>
            <a:ext cx="1581461" cy="237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19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41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2960" y="441340"/>
            <a:ext cx="252139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Культмассовая работа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89612" y="670377"/>
            <a:ext cx="3712171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Подготовка и проведение открытых  мероприятий: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Times New Roman"/>
              </a:rPr>
              <a:t>Игра-викторина «Страницы истории школы»; 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</a:rPr>
              <a:t>встречи </a:t>
            </a:r>
            <a:r>
              <a:rPr lang="ru-RU" dirty="0">
                <a:latin typeface="Times New Roman"/>
                <a:ea typeface="Times New Roman"/>
              </a:rPr>
              <a:t>с выпускниками школы;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Times New Roman"/>
                <a:ea typeface="Times New Roman"/>
              </a:rPr>
              <a:t>встречи </a:t>
            </a:r>
            <a:r>
              <a:rPr lang="ru-RU" dirty="0">
                <a:latin typeface="Times New Roman"/>
                <a:ea typeface="Times New Roman"/>
              </a:rPr>
              <a:t>с </a:t>
            </a:r>
            <a:r>
              <a:rPr lang="ru-RU" dirty="0" smtClean="0">
                <a:latin typeface="Times New Roman"/>
                <a:ea typeface="Times New Roman"/>
              </a:rPr>
              <a:t>ветеранами Великой Отечественной войны и ветеранами педагогического </a:t>
            </a:r>
            <a:r>
              <a:rPr lang="ru-RU" dirty="0" smtClean="0">
                <a:latin typeface="Times New Roman"/>
                <a:ea typeface="Times New Roman"/>
              </a:rPr>
              <a:t>труда;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проведение экскурсий для жителей города и района;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встречи с знаменитыми людьми города.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:\Фото музей\Семинар\IMG_3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333247" cy="1749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Фото музей\Семинар\IMG_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82101"/>
            <a:ext cx="2589186" cy="1941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Фото музей\Музей школы\IMG_2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1081875"/>
            <a:ext cx="2400437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6832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0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0287" y="764704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ценностью музея являются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классных коллективов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альбомах – фотографии учащихся и классных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проводимых  в классе 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отчёты о проделанной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и другое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G:\DCIM\143___12\IMG_1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5" y="340961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DCIM\113___12\IMG_1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76" y="348539"/>
            <a:ext cx="1949757" cy="259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DCIM\113___12\IMG_15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14" y="3005257"/>
            <a:ext cx="2241467" cy="1681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39447" y="4437112"/>
            <a:ext cx="34540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Судить о качестве нашего музея,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 книге отзывов.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рады гостям!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G:\DCIM\113___12\IMG_15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/>
          <a:stretch/>
        </p:blipFill>
        <p:spPr bwMode="auto">
          <a:xfrm>
            <a:off x="1040839" y="4651565"/>
            <a:ext cx="2735501" cy="18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DCIM\113___12\IMG_15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8364"/>
            <a:ext cx="2315918" cy="1736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922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-30266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586718"/>
            <a:ext cx="40324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Здравствуйте! Мы с вами находимся в школьном 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музее. Решение </a:t>
            </a:r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о его создании было принято в 2004 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году.</a:t>
            </a:r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endParaRPr lang="ru-RU" dirty="0" smtClean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Музей </a:t>
            </a:r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не был  бы открыт, если бы не совместные усилия педагогов школы, бывших учеников и наших коллег, которые находятся на заслуженном 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отдыхе, </a:t>
            </a:r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но вместе с тем незримо присутствуют  здесь. </a:t>
            </a:r>
            <a:endParaRPr lang="ru-RU" dirty="0" smtClean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Открытие музея пришлось на 2006 год, когда школа отмечала свой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 40-летний юбилей. Красную ленту перерезали:  бывший ученик нашей школы,  генеральный директор ОАО «</a:t>
            </a:r>
            <a:r>
              <a:rPr lang="ru-RU" dirty="0" err="1" smtClean="0">
                <a:latin typeface="Book Antiqua" panose="02040602050305030304" pitchFamily="18" charset="0"/>
                <a:ea typeface="Calibri"/>
                <a:cs typeface="Times New Roman"/>
              </a:rPr>
              <a:t>Себряковцемент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» Рогачев С.П. и </a:t>
            </a:r>
            <a:r>
              <a:rPr lang="ru-RU" dirty="0">
                <a:solidFill>
                  <a:prstClr val="black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учитель </a:t>
            </a:r>
            <a:r>
              <a:rPr lang="ru-RU" dirty="0" smtClean="0">
                <a:solidFill>
                  <a:prstClr val="black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математики, 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супруга первого директора школы Агеева Н.В. </a:t>
            </a:r>
            <a:endParaRPr lang="ru-RU" sz="1600" dirty="0"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  <p:pic>
        <p:nvPicPr>
          <p:cNvPr id="1027" name="Picture 3" descr="F:\Фото музей\IMG_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0" y="446196"/>
            <a:ext cx="3070050" cy="2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музей\IMG_5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1" y="2229171"/>
            <a:ext cx="2879864" cy="1919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музей\IMG_5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2" y="3933056"/>
            <a:ext cx="2854026" cy="1902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8980" y="5588087"/>
            <a:ext cx="34804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/>
              </a:rPr>
              <a:t>Торжественное открытие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/>
              </a:rPr>
              <a:t>музея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867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404664"/>
            <a:ext cx="4032448" cy="538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1000"/>
              </a:spcAft>
            </a:pPr>
            <a:endParaRPr lang="ru-RU" sz="1400" dirty="0" smtClean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>
              <a:lnSpc>
                <a:spcPts val="800"/>
              </a:lnSpc>
              <a:spcAft>
                <a:spcPts val="1000"/>
              </a:spcAft>
            </a:pP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Не </a:t>
            </a: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зная прошлого,</a:t>
            </a:r>
          </a:p>
          <a:p>
            <a:pPr algn="ctr">
              <a:lnSpc>
                <a:spcPts val="800"/>
              </a:lnSpc>
              <a:spcAft>
                <a:spcPts val="1000"/>
              </a:spcAft>
            </a:pP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               нельзя </a:t>
            </a: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любить настоящее</a:t>
            </a: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,</a:t>
            </a:r>
            <a:endParaRPr lang="ru-RU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>
              <a:lnSpc>
                <a:spcPts val="800"/>
              </a:lnSpc>
              <a:spcAft>
                <a:spcPts val="1000"/>
              </a:spcAft>
            </a:pP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думать о будущем</a:t>
            </a: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ru-RU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>
              <a:lnSpc>
                <a:spcPts val="800"/>
              </a:lnSpc>
              <a:spcAft>
                <a:spcPts val="1000"/>
              </a:spcAft>
            </a:pP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                       И </a:t>
            </a: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всё это начинается с детства</a:t>
            </a: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ru-RU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pPr algn="ctr">
              <a:lnSpc>
                <a:spcPts val="800"/>
              </a:lnSpc>
              <a:spcAft>
                <a:spcPts val="1000"/>
              </a:spcAft>
            </a:pP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                                                         (</a:t>
            </a: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С</a:t>
            </a:r>
            <a:r>
              <a:rPr lang="ru-RU" sz="1400" dirty="0" smtClean="0">
                <a:latin typeface="Book Antiqua" panose="02040602050305030304" pitchFamily="18" charset="0"/>
                <a:ea typeface="Calibri"/>
                <a:cs typeface="Times New Roman"/>
              </a:rPr>
              <a:t>. Михалков</a:t>
            </a:r>
            <a:r>
              <a:rPr lang="ru-RU" sz="1400" dirty="0">
                <a:latin typeface="Book Antiqua" panose="02040602050305030304" pitchFamily="18" charset="0"/>
                <a:ea typeface="Calibri"/>
                <a:cs typeface="Times New Roman"/>
              </a:rPr>
              <a:t>)</a:t>
            </a:r>
          </a:p>
          <a:p>
            <a:pPr algn="ctr">
              <a:spcAft>
                <a:spcPts val="1000"/>
              </a:spcAft>
            </a:pP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Главная цель создания  музея в школе –сохранение лучших школьных традиций для обеспечения преемственности поколений, формирования позитивного отношения к труду учителя, пропаганда боевых и трудовых традиций народа, которые помогают расширять знания школьников об историческом прошлом и настоящем нашей Родины, воспитывать патриотизм и чувства уважения к ее истории. </a:t>
            </a:r>
          </a:p>
        </p:txBody>
      </p:sp>
      <p:pic>
        <p:nvPicPr>
          <p:cNvPr id="5" name="Picture 2" descr="F:\Фото музей\фото музей\IMG_3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" y="482163"/>
            <a:ext cx="3732672" cy="2799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МУЗЕЙ\Рисунок1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b="4863"/>
          <a:stretch/>
        </p:blipFill>
        <p:spPr bwMode="auto">
          <a:xfrm>
            <a:off x="468806" y="3225798"/>
            <a:ext cx="3938369" cy="2559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2585" y="5589240"/>
            <a:ext cx="36904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Организатор создания музея 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ветеран педагогического труда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Попова В.А.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143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0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9023" y="1124744"/>
            <a:ext cx="3859413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В зале музея структура </a:t>
            </a:r>
            <a:r>
              <a:rPr lang="ru-RU" dirty="0">
                <a:latin typeface="Book Antiqua" panose="02040602050305030304" pitchFamily="18" charset="0"/>
                <a:ea typeface="Calibri"/>
                <a:cs typeface="Times New Roman"/>
              </a:rPr>
              <a:t>экспозиций представлена по историко-хронологическому принципу, то есть каждый её раздел, последовательно показывает развитие исторических процессов по определённым </a:t>
            </a: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периодам.</a:t>
            </a:r>
          </a:p>
          <a:p>
            <a:pPr algn="ctr">
              <a:spcAft>
                <a:spcPts val="1000"/>
              </a:spcAft>
            </a:pPr>
            <a:r>
              <a:rPr lang="ru-RU" dirty="0" smtClean="0">
                <a:latin typeface="Book Antiqua" panose="02040602050305030304" pitchFamily="18" charset="0"/>
                <a:ea typeface="Calibri"/>
                <a:cs typeface="Times New Roman"/>
              </a:rPr>
              <a:t>Раздел посвящен истории возникновения школы, ее становления, педагогическому коллективу, а также большое внимание уделено первому директору школы № 10, чье имя она носит сейчас – Агееву А.Н.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620688"/>
            <a:ext cx="319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Раздел 1</a:t>
            </a:r>
            <a:r>
              <a:rPr lang="ru-RU" dirty="0">
                <a:solidFill>
                  <a:prstClr val="black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:  «Истоки школы».</a:t>
            </a:r>
          </a:p>
        </p:txBody>
      </p:sp>
      <p:pic>
        <p:nvPicPr>
          <p:cNvPr id="2050" name="Picture 2" descr="G:\DCIM\143___12\IMG_1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0" y="990020"/>
            <a:ext cx="2271658" cy="2965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43___12\IMG_1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8958"/>
            <a:ext cx="2376264" cy="2636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1" y="3955183"/>
            <a:ext cx="2005835" cy="223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954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-30266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8324" y="820206"/>
            <a:ext cx="3563888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8324" y="654067"/>
            <a:ext cx="37283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посвящен истории октябрятской, пионерской и комсомольской организаций школы.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С1966г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школе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9 комсомольских организаций,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пионерских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 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октябрятских групп.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вожатой стала Барышникова Людмила.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оформляли Зал боевой славы, собирали металлолом, макулатуру, встречались с пионерами - героями, с героями -  комсомольцами.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 г. пионерской дружине было присвоено  имя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космонавта Леонова. В 1968 г. Школьной комсомольской организации было присвоено имя писателя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Островского.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DCIM\143___12\IMG_1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1" y="735619"/>
            <a:ext cx="2219374" cy="2959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50874"/>
            <a:ext cx="338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2: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именем Ленина».</a:t>
            </a:r>
          </a:p>
        </p:txBody>
      </p:sp>
      <p:pic>
        <p:nvPicPr>
          <p:cNvPr id="5123" name="Picture 3" descr="G:\DCIM\143___12\IMG_1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9" y="1124743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48" y="3356992"/>
            <a:ext cx="210436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8809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11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2230" y="455573"/>
            <a:ext cx="4003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представлены экспонаты посвященные ветеранам 91-ой отдельной танковой бригады, которая начала свой боевой путь на Сталинградской земле.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920845"/>
            <a:ext cx="3816424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Подлинные экспонаты 91- ОТБР</a:t>
            </a:r>
          </a:p>
          <a:p>
            <a:pPr marL="285750" lvl="0" indent="-285750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китель маршала СССР, дважды Героя СССР И.И. Якубовского,</a:t>
            </a:r>
          </a:p>
          <a:p>
            <a:pPr marL="285750" lvl="0" indent="-285750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патефон</a:t>
            </a:r>
          </a:p>
          <a:p>
            <a:pPr marL="285750" lvl="0" indent="-285750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военная форма ,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ts val="16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солдатская фляжка,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85750" lvl="0" indent="-285750" algn="just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солдатский ремень,</a:t>
            </a:r>
          </a:p>
          <a:p>
            <a:pPr marL="285750" lvl="0" indent="-285750" algn="just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кисет,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85750" lvl="0" indent="-285750" algn="just">
              <a:lnSpc>
                <a:spcPts val="1600"/>
              </a:lnSpc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каски,</a:t>
            </a:r>
          </a:p>
          <a:p>
            <a:pPr lvl="0" algn="just">
              <a:lnSpc>
                <a:spcPts val="16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smtClean="0">
                <a:ln w="1905"/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гильзы </a:t>
            </a:r>
            <a:r>
              <a:rPr lang="ru-RU" dirty="0">
                <a:ln w="1905"/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 патронов и артиллерийских снарядов, осколки мин и др.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ts val="1600"/>
              </a:lnSpc>
            </a:pP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6" name="Picture 4" descr="G:\DCIM\143___12\IMG_1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6" y="2551166"/>
            <a:ext cx="1872208" cy="140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CIM\143___12\IMG_1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84" y="1105493"/>
            <a:ext cx="2070655" cy="1552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DCIM\143___12\IMG_1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07334"/>
            <a:ext cx="1311983" cy="174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230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0182" y="1881989"/>
            <a:ext cx="33392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начиналось всё в далёкие семидесятые.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Попова В.А. на базе своего 10 класса организовала клуб «Искатель», члены которого начали работу по сбору материалов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91 ОТБР (отдельной танковой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бригады),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командовал маршал Якубовский.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поисковую работу были включены все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пионерские и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комсомольские отряды. Собранный материал был обобщен, систематизирован и дал возможность создать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музея.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2484174"/>
            <a:ext cx="1967923" cy="14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942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-30266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8324" y="820206"/>
            <a:ext cx="3563888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2368" y="596585"/>
            <a:ext cx="38581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раздела № 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посвящена военно-патриотической работе школы.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по начальной военной подготовке 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 Н.Н.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функционировал тир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проводились встречи с ветеранами, конкурсы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патриотической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песни. Его работу  продолжили преподаватели ОБЖ  Кузнецов Н.Д., Земляков П.Б.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 ученики, участники клуба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Постовец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были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удостоены чести стоять в карауле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«Вечного огня».  Юнармейцы школы неоднократно становились победителями и призерами военно-патриотических игр «Зарница» и «Орленок».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DCIM\143___12\IMG_1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3" y="970774"/>
            <a:ext cx="2097453" cy="2796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7" y="1050995"/>
            <a:ext cx="2062281" cy="274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94" y="3386527"/>
            <a:ext cx="2359444" cy="29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776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забыто».</a:t>
            </a:r>
          </a:p>
        </p:txBody>
      </p:sp>
    </p:spTree>
    <p:extLst>
      <p:ext uri="{BB962C8B-B14F-4D97-AF65-F5344CB8AC3E}">
        <p14:creationId xmlns:p14="http://schemas.microsoft.com/office/powerpoint/2010/main" val="27422665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17" y="0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692696"/>
            <a:ext cx="3600400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Школа всегда славилась своими выпускниками.   За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48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лет существования она взрастила  и выпустила в жизнь много достойных учеников, много последователей профессии. Только в нашей школе их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19 человек.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dirty="0">
                <a:latin typeface="Times New Roman"/>
                <a:ea typeface="Calibri"/>
                <a:cs typeface="Times New Roman"/>
              </a:rPr>
              <a:t>В числе выпускников школы 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Calibri"/>
                <a:cs typeface="Times New Roman"/>
              </a:rPr>
              <a:t> доктора наук 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области    медицины,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экономики,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физико-технических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наук,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учителя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Calibri"/>
                <a:cs typeface="Times New Roman"/>
              </a:rPr>
              <a:t>дипломаты,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/>
                <a:ea typeface="Calibri"/>
                <a:cs typeface="Times New Roman"/>
              </a:rPr>
              <a:t>журналисты,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адвокаты и просто честные люди, добросовестно выполняющие свою работу.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</a:p>
        </p:txBody>
      </p:sp>
      <p:pic>
        <p:nvPicPr>
          <p:cNvPr id="8195" name="Picture 3" descr="G:\DCIM\143___12\IMG_1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1" y="980728"/>
            <a:ext cx="3985438" cy="531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0580" y="508030"/>
            <a:ext cx="3304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выпускники».</a:t>
            </a:r>
          </a:p>
        </p:txBody>
      </p:sp>
    </p:spTree>
    <p:extLst>
      <p:ext uri="{BB962C8B-B14F-4D97-AF65-F5344CB8AC3E}">
        <p14:creationId xmlns:p14="http://schemas.microsoft.com/office/powerpoint/2010/main" val="5538254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\Desktop\jour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41" y="-26787"/>
            <a:ext cx="9289817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0252" y="937835"/>
            <a:ext cx="382149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приятно отметить, что многие бывшие учащиеся школы, получившие высшее педагогическое образование, пришли работать к нам в качестве учителей.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сформировались педагогические династия. Одна из них: семья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Солодиловых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Алексеевых, Кузнецовых. С результатом исследования профессиональной деятельности этой династии актив школьного музея принял участие в слете представителей лучших школьных музеев Волгоградской области в 2014 году.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51568"/>
            <a:ext cx="315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«Традиции школы».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7027" y="512068"/>
            <a:ext cx="4105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славится своими традициями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0" y="848757"/>
            <a:ext cx="21637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76" y="1340768"/>
            <a:ext cx="22066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3" y="3535687"/>
            <a:ext cx="22494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173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1140</Words>
  <Application>Microsoft Office PowerPoint</Application>
  <PresentationFormat>Экран (4:3)</PresentationFormat>
  <Paragraphs>160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ПРОСТУПОК. ПРАВОНАРУШЕНИЕ. ПРЕСТУПЛЕНИЕ</dc:title>
  <dc:creator>Т</dc:creator>
  <cp:lastModifiedBy>Т</cp:lastModifiedBy>
  <cp:revision>100</cp:revision>
  <dcterms:modified xsi:type="dcterms:W3CDTF">2014-12-15T13:12:57Z</dcterms:modified>
</cp:coreProperties>
</file>